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3" r:id="rId5"/>
    <p:sldId id="258" r:id="rId6"/>
    <p:sldId id="261" r:id="rId7"/>
    <p:sldId id="265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4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173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41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806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258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1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647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09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730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81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0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94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10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212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3" r:id="rId2"/>
    <p:sldLayoutId id="2147483682" r:id="rId3"/>
    <p:sldLayoutId id="2147483681" r:id="rId4"/>
    <p:sldLayoutId id="2147483680" r:id="rId5"/>
    <p:sldLayoutId id="2147483679" r:id="rId6"/>
    <p:sldLayoutId id="2147483678" r:id="rId7"/>
    <p:sldLayoutId id="2147483677" r:id="rId8"/>
    <p:sldLayoutId id="2147483676" r:id="rId9"/>
    <p:sldLayoutId id="2147483675" r:id="rId10"/>
    <p:sldLayoutId id="2147483673" r:id="rId11"/>
    <p:sldLayoutId id="214748367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stinger.mx/tutoriales/http-vs-https" TargetMode="External"/><Relationship Id="rId2" Type="http://schemas.openxmlformats.org/officeDocument/2006/relationships/hyperlink" Target="http://132.248.52.100:8080/xmlui/handle/132.248.52.100/17367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ws.amazon.com/es/compare/the-difference-between-https-and-htt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Binary Code Globe">
            <a:extLst>
              <a:ext uri="{FF2B5EF4-FFF2-40B4-BE49-F238E27FC236}">
                <a16:creationId xmlns:a16="http://schemas.microsoft.com/office/drawing/2014/main" id="{2DDA5114-14F2-F6E2-A275-DE9F2F0C21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2F8951-73E9-E6A5-6712-6036A0240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es-MX" sz="3200"/>
              <a:t>http y https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2EAF27-F131-8B98-003B-6962E557F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969352"/>
            <a:ext cx="4023359" cy="1208141"/>
          </a:xfrm>
        </p:spPr>
        <p:txBody>
          <a:bodyPr>
            <a:normAutofit/>
          </a:bodyPr>
          <a:lstStyle/>
          <a:p>
            <a:r>
              <a:rPr lang="es-MX" sz="1600" dirty="0"/>
              <a:t>Barrera Víctor Manuel</a:t>
            </a:r>
          </a:p>
          <a:p>
            <a:r>
              <a:rPr lang="es-MX" sz="1600" dirty="0"/>
              <a:t>Sánchez Manzano Mariana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CC7F451-C456-2137-DAA1-77A45112BF64}"/>
              </a:ext>
            </a:extLst>
          </p:cNvPr>
          <p:cNvSpPr txBox="1"/>
          <p:nvPr/>
        </p:nvSpPr>
        <p:spPr>
          <a:xfrm>
            <a:off x="7612912" y="160891"/>
            <a:ext cx="47279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Universidad Nacional Autónoma de México</a:t>
            </a:r>
          </a:p>
          <a:p>
            <a:r>
              <a:rPr lang="es-ES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Facultad de Ingeniería</a:t>
            </a:r>
            <a:endParaRPr lang="es-E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s-E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Redes de Datos Seguras</a:t>
            </a:r>
          </a:p>
          <a:p>
            <a:r>
              <a:rPr lang="es-ES" dirty="0" err="1">
                <a:latin typeface="Cambria" panose="02040503050406030204" pitchFamily="18" charset="0"/>
                <a:ea typeface="Cambria" panose="02040503050406030204" pitchFamily="18" charset="0"/>
              </a:rPr>
              <a:t>Gpo</a:t>
            </a:r>
            <a:r>
              <a:rPr lang="es-ES" dirty="0">
                <a:latin typeface="Cambria" panose="02040503050406030204" pitchFamily="18" charset="0"/>
                <a:ea typeface="Cambria" panose="02040503050406030204" pitchFamily="18" charset="0"/>
              </a:rPr>
              <a:t>. 6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594609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F0F4E97-E194-4493-885A-6C7C34A44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C929E7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E706AC1-A894-2A28-50C4-49C747FAA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156" y="365125"/>
            <a:ext cx="5827643" cy="752842"/>
          </a:xfrm>
        </p:spPr>
        <p:txBody>
          <a:bodyPr anchor="b">
            <a:normAutofit/>
          </a:bodyPr>
          <a:lstStyle/>
          <a:p>
            <a:r>
              <a:rPr lang="es-MX" dirty="0"/>
              <a:t>http </a:t>
            </a:r>
          </a:p>
        </p:txBody>
      </p:sp>
      <p:pic>
        <p:nvPicPr>
          <p:cNvPr id="9" name="Imagen 8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AA0B99A7-A203-15B7-53A8-EB30CB4AC9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67"/>
          <a:stretch/>
        </p:blipFill>
        <p:spPr>
          <a:xfrm>
            <a:off x="350154" y="654936"/>
            <a:ext cx="2835892" cy="222889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6E0B8AB-B75C-A6D1-726F-DDBDA0D49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8602" y="3915689"/>
            <a:ext cx="6967292" cy="2473388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96CF39-B694-7004-0FF9-F9C108939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7060" y="1375518"/>
            <a:ext cx="7391400" cy="4121149"/>
          </a:xfrm>
        </p:spPr>
        <p:txBody>
          <a:bodyPr anchor="t">
            <a:normAutofit/>
          </a:bodyPr>
          <a:lstStyle/>
          <a:p>
            <a:r>
              <a:rPr lang="pt-BR" sz="2400" dirty="0"/>
              <a:t> </a:t>
            </a:r>
            <a:r>
              <a:rPr lang="pt-BR" sz="2400" dirty="0" err="1"/>
              <a:t>HyperText</a:t>
            </a:r>
            <a:r>
              <a:rPr lang="pt-BR" sz="2400" dirty="0"/>
              <a:t> </a:t>
            </a:r>
            <a:r>
              <a:rPr lang="pt-BR" sz="2400" dirty="0" err="1"/>
              <a:t>Transfer</a:t>
            </a:r>
            <a:r>
              <a:rPr lang="pt-BR" sz="2400" dirty="0"/>
              <a:t> </a:t>
            </a:r>
            <a:r>
              <a:rPr lang="pt-BR" sz="2400" dirty="0" err="1"/>
              <a:t>Protocol</a:t>
            </a:r>
            <a:r>
              <a:rPr lang="pt-BR" sz="2400" dirty="0"/>
              <a:t> – Protocolo de </a:t>
            </a:r>
            <a:r>
              <a:rPr lang="pt-BR" sz="2400" dirty="0" err="1"/>
              <a:t>Transferencia</a:t>
            </a:r>
            <a:r>
              <a:rPr lang="pt-BR" sz="2400" dirty="0"/>
              <a:t> de Hipertexto</a:t>
            </a:r>
          </a:p>
          <a:p>
            <a:r>
              <a:rPr lang="pt-BR" sz="2400" dirty="0" err="1"/>
              <a:t>Sin</a:t>
            </a:r>
            <a:r>
              <a:rPr lang="pt-BR" sz="2400" dirty="0"/>
              <a:t> conexiones cifradas</a:t>
            </a:r>
          </a:p>
          <a:p>
            <a:r>
              <a:rPr lang="pt-BR" sz="2400" dirty="0"/>
              <a:t>CERN 1989</a:t>
            </a:r>
          </a:p>
          <a:p>
            <a:r>
              <a:rPr lang="pt-BR" sz="2400" dirty="0"/>
              <a:t>Puerto 80</a:t>
            </a:r>
          </a:p>
        </p:txBody>
      </p:sp>
    </p:spTree>
    <p:extLst>
      <p:ext uri="{BB962C8B-B14F-4D97-AF65-F5344CB8AC3E}">
        <p14:creationId xmlns:p14="http://schemas.microsoft.com/office/powerpoint/2010/main" val="1872757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2DAB36-3A6E-2187-0CE6-FE2272C88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Estructura del http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A400B3-7417-D3AB-7324-30F6D8F28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79"/>
            <a:ext cx="7840579" cy="4481195"/>
          </a:xfrm>
        </p:spPr>
        <p:txBody>
          <a:bodyPr>
            <a:normAutofit fontScale="62500" lnSpcReduction="20000"/>
          </a:bodyPr>
          <a:lstStyle/>
          <a:p>
            <a:r>
              <a:rPr lang="es-MX" dirty="0"/>
              <a:t>Mensajes HTTP</a:t>
            </a:r>
          </a:p>
          <a:p>
            <a:r>
              <a:rPr lang="es-MX" dirty="0"/>
              <a:t>Respuestas</a:t>
            </a:r>
          </a:p>
          <a:p>
            <a:pPr lvl="1"/>
            <a:r>
              <a:rPr lang="es-MX" dirty="0"/>
              <a:t>200 - OK (Aceptar)</a:t>
            </a:r>
          </a:p>
          <a:p>
            <a:pPr lvl="1"/>
            <a:r>
              <a:rPr lang="es-MX" dirty="0"/>
              <a:t>400 - </a:t>
            </a:r>
            <a:r>
              <a:rPr lang="es-MX" dirty="0" err="1"/>
              <a:t>Bad</a:t>
            </a:r>
            <a:r>
              <a:rPr lang="es-MX" dirty="0"/>
              <a:t> </a:t>
            </a:r>
            <a:r>
              <a:rPr lang="es-MX" dirty="0" err="1"/>
              <a:t>request</a:t>
            </a:r>
            <a:r>
              <a:rPr lang="es-MX" dirty="0"/>
              <a:t> (Solicitud incorrecta)</a:t>
            </a:r>
          </a:p>
          <a:p>
            <a:pPr lvl="1"/>
            <a:r>
              <a:rPr lang="es-MX" dirty="0"/>
              <a:t>404: </a:t>
            </a:r>
            <a:r>
              <a:rPr lang="es-MX" dirty="0" err="1"/>
              <a:t>Resource</a:t>
            </a:r>
            <a:r>
              <a:rPr lang="es-MX" dirty="0"/>
              <a:t> </a:t>
            </a:r>
            <a:r>
              <a:rPr lang="es-MX" dirty="0" err="1"/>
              <a:t>not</a:t>
            </a:r>
            <a:r>
              <a:rPr lang="es-MX" dirty="0"/>
              <a:t> </a:t>
            </a:r>
            <a:r>
              <a:rPr lang="es-MX" dirty="0" err="1"/>
              <a:t>found</a:t>
            </a:r>
            <a:r>
              <a:rPr lang="es-MX" dirty="0"/>
              <a:t> (Recurso no encontrado)</a:t>
            </a:r>
          </a:p>
          <a:p>
            <a:r>
              <a:rPr lang="es-MX" dirty="0"/>
              <a:t>Conexiones</a:t>
            </a:r>
          </a:p>
          <a:p>
            <a:r>
              <a:rPr lang="es-MX" dirty="0"/>
              <a:t>Peticiones</a:t>
            </a:r>
          </a:p>
          <a:p>
            <a:r>
              <a:rPr lang="es-MX" dirty="0"/>
              <a:t>Métodos de definición</a:t>
            </a:r>
          </a:p>
          <a:p>
            <a:pPr lvl="1"/>
            <a:r>
              <a:rPr lang="es-MX" dirty="0"/>
              <a:t>GET. Este método solicita </a:t>
            </a:r>
            <a:r>
              <a:rPr lang="es-MX" dirty="0" err="1"/>
              <a:t>solicita</a:t>
            </a:r>
            <a:r>
              <a:rPr lang="es-MX" dirty="0"/>
              <a:t> al servidor que envíe la página </a:t>
            </a:r>
            <a:r>
              <a:rPr lang="es-MX" dirty="0" err="1"/>
              <a:t>html</a:t>
            </a:r>
            <a:r>
              <a:rPr lang="es-MX" dirty="0"/>
              <a:t>, además de codificar adecuadamente el MIME.</a:t>
            </a:r>
          </a:p>
          <a:p>
            <a:pPr lvl="1"/>
            <a:r>
              <a:rPr lang="es-MX" dirty="0"/>
              <a:t>HEAD. Este método solamente solicita la cabecera del mensaje, sin página.	</a:t>
            </a:r>
          </a:p>
          <a:p>
            <a:pPr lvl="1"/>
            <a:r>
              <a:rPr lang="es-MX" dirty="0"/>
              <a:t>PUT. Es el método inverso de GET.</a:t>
            </a:r>
          </a:p>
          <a:p>
            <a:pPr lvl="1"/>
            <a:r>
              <a:rPr lang="es-MX" dirty="0"/>
              <a:t>Otros métodos: POST, OPTIONS, DELETE, CONNECT, TRACE.</a:t>
            </a:r>
          </a:p>
          <a:p>
            <a:r>
              <a:rPr lang="es-MX" dirty="0"/>
              <a:t>Definición de código de estado</a:t>
            </a:r>
          </a:p>
          <a:p>
            <a:r>
              <a:rPr lang="es-MX" dirty="0"/>
              <a:t>Entidades</a:t>
            </a:r>
          </a:p>
        </p:txBody>
      </p:sp>
      <p:pic>
        <p:nvPicPr>
          <p:cNvPr id="5" name="Imagen 4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C3F783F4-13CA-ACC6-6545-C42503B52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264" y="4039624"/>
            <a:ext cx="3499562" cy="26026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Imagen 6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337D6A16-BD33-C811-C6BC-37C448BBA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264" y="1317449"/>
            <a:ext cx="3499562" cy="21115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4935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C0E231-94EF-591B-B6B8-21586299C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http/2 y http/3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FF6F89-5DA8-024D-BBD8-047F3F946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MX" dirty="0"/>
              <a:t>La versión HTTP original publicada entre 1996 y 1997 se denominó HTTP/1.1. HTTP/2 y HTTP/3 son versiones actualizadas del propio protocolo. </a:t>
            </a:r>
          </a:p>
          <a:p>
            <a:r>
              <a:rPr lang="es-MX" dirty="0"/>
              <a:t>Eficiencia</a:t>
            </a:r>
          </a:p>
          <a:p>
            <a:r>
              <a:rPr lang="es-MX" dirty="0"/>
              <a:t>HTTP/2 intercambia datos en formato binario en lugar de textual.</a:t>
            </a:r>
          </a:p>
          <a:p>
            <a:r>
              <a:rPr lang="es-MX" dirty="0"/>
              <a:t>l objetivo de HTTP/3 es soportar el </a:t>
            </a:r>
            <a:r>
              <a:rPr lang="es-MX" dirty="0" err="1"/>
              <a:t>streaming</a:t>
            </a:r>
            <a:r>
              <a:rPr lang="es-MX" dirty="0"/>
              <a:t> en tiempo real y otros requisitos modernos de transferencia de datos de manera más eficiente.</a:t>
            </a:r>
          </a:p>
          <a:p>
            <a:r>
              <a:rPr lang="es-MX" dirty="0"/>
              <a:t>Los sistemas modernos utilizan HTTP/2 con SSL/TLS como HTTPS</a:t>
            </a:r>
          </a:p>
        </p:txBody>
      </p:sp>
    </p:spTree>
    <p:extLst>
      <p:ext uri="{BB962C8B-B14F-4D97-AF65-F5344CB8AC3E}">
        <p14:creationId xmlns:p14="http://schemas.microsoft.com/office/powerpoint/2010/main" val="342756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A8CCA9E-4A4C-C2D0-054D-235B64311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https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487009-7F2F-08D2-903D-38AF532C9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>
            <a:normAutofit/>
          </a:bodyPr>
          <a:lstStyle/>
          <a:p>
            <a:r>
              <a:rPr lang="pt-BR" sz="2000"/>
              <a:t>HyperText Transfer Protocol Secure – Protocolo de Transferencia de Hipertexto Seguro</a:t>
            </a:r>
          </a:p>
          <a:p>
            <a:r>
              <a:rPr lang="pt-BR" sz="2000"/>
              <a:t>Cifrado basado en SSL (Secure Socket Layer)</a:t>
            </a:r>
          </a:p>
          <a:p>
            <a:r>
              <a:rPr lang="es-MX" sz="2000"/>
              <a:t>Los sitios web HTTPS obtienen un certificado SSL/TLS de una autoridad de certificación (CA) independiente.</a:t>
            </a:r>
            <a:endParaRPr lang="pt-BR" sz="2000"/>
          </a:p>
          <a:p>
            <a:r>
              <a:rPr lang="pt-BR" sz="2000"/>
              <a:t>Puerto 443</a:t>
            </a:r>
            <a:endParaRPr lang="es-MX" sz="2000"/>
          </a:p>
        </p:txBody>
      </p:sp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D1C0FED9-BE2A-6353-179B-F6EA9AD38A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" r="14079" b="2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6493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1EE4EE-68B4-02DB-6653-D80C06C5E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Capas de seguridad de HTTPS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A0E1D6-64F6-6BC4-DE92-82817C123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MX" dirty="0"/>
              <a:t>1. Cifrado: Se cifran los datos intercambiados para mantenerlos a salvo terceros.</a:t>
            </a:r>
          </a:p>
          <a:p>
            <a:r>
              <a:rPr lang="es-MX" dirty="0"/>
              <a:t>2. Integridad de los datos: los datos no pueden modificarse ni dañarse durante las transferencias, ni de forma intencionada ni de otros modos, sin que esto se detecte.</a:t>
            </a:r>
          </a:p>
          <a:p>
            <a:r>
              <a:rPr lang="es-MX" dirty="0"/>
              <a:t>3. Autenticación: demuestra que los usuarios se comunican con el sitio web previsto.</a:t>
            </a:r>
          </a:p>
          <a:p>
            <a:pPr marL="0" indent="0">
              <a:buNone/>
            </a:pPr>
            <a:r>
              <a:rPr lang="es-MX" dirty="0"/>
              <a:t>Proporciona protección frente a los ataques “</a:t>
            </a:r>
            <a:r>
              <a:rPr lang="es-MX" dirty="0" err="1"/>
              <a:t>man</a:t>
            </a:r>
            <a:r>
              <a:rPr lang="es-MX" dirty="0"/>
              <a:t>-</a:t>
            </a:r>
            <a:r>
              <a:rPr lang="es-MX" dirty="0" err="1"/>
              <a:t>in-the-middle</a:t>
            </a:r>
            <a:r>
              <a:rPr lang="es-MX" dirty="0"/>
              <a:t>” y contribuye a la confianza de los usuarios</a:t>
            </a:r>
          </a:p>
        </p:txBody>
      </p:sp>
    </p:spTree>
    <p:extLst>
      <p:ext uri="{BB962C8B-B14F-4D97-AF65-F5344CB8AC3E}">
        <p14:creationId xmlns:p14="http://schemas.microsoft.com/office/powerpoint/2010/main" val="3987821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Diagrama">
            <a:extLst>
              <a:ext uri="{FF2B5EF4-FFF2-40B4-BE49-F238E27FC236}">
                <a16:creationId xmlns:a16="http://schemas.microsoft.com/office/drawing/2014/main" id="{71DE8ACD-6F68-983D-E706-DDF27CDCA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682" y="365125"/>
            <a:ext cx="8730636" cy="5691491"/>
          </a:xfrm>
        </p:spPr>
      </p:pic>
    </p:spTree>
    <p:extLst>
      <p:ext uri="{BB962C8B-B14F-4D97-AF65-F5344CB8AC3E}">
        <p14:creationId xmlns:p14="http://schemas.microsoft.com/office/powerpoint/2010/main" val="2611473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AA8F58-1248-7CD0-EF5B-2A77D272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http vs https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3D92B4-5972-4D85-EC34-9E5F9C58E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16C12F0-ED04-0911-85C2-DC70A348A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331" y="1273593"/>
            <a:ext cx="6969880" cy="503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932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7F9EAD-55B2-6B32-06E7-4EA870649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Referencias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888CA9-79D9-0A9E-B1A8-ED0DB6C32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sz="1800" dirty="0"/>
              <a:t>Mauricio, U. G. (2020, 29 septiembre). Material de apoyo para redes de datos seguras. </a:t>
            </a:r>
            <a:r>
              <a:rPr lang="es-MX" sz="1800" dirty="0">
                <a:hlinkClick r:id="rId2"/>
              </a:rPr>
              <a:t>http://132.248.52.100:8080/xmlui/handle/132.248.52.100/17367</a:t>
            </a:r>
            <a:endParaRPr lang="es-MX" sz="1800" dirty="0"/>
          </a:p>
          <a:p>
            <a:r>
              <a:rPr lang="es-MX" sz="1800" dirty="0">
                <a:effectLst/>
                <a:latin typeface="+mj-lt"/>
              </a:rPr>
              <a:t>Infante, D. C. H., &amp; Infante, D. C. H</a:t>
            </a:r>
            <a:r>
              <a:rPr lang="es-MX" sz="1800" dirty="0">
                <a:effectLst/>
              </a:rPr>
              <a:t>. (2024, 5 abril). </a:t>
            </a:r>
            <a:r>
              <a:rPr lang="es-MX" sz="1800" i="1" dirty="0">
                <a:effectLst/>
              </a:rPr>
              <a:t>HTTP vs HTTPS: Comparación, pros y contras, y más</a:t>
            </a:r>
            <a:r>
              <a:rPr lang="es-MX" sz="1800" dirty="0">
                <a:effectLst/>
              </a:rPr>
              <a:t>. Tutoriales Hostinger. </a:t>
            </a:r>
            <a:r>
              <a:rPr lang="es-MX" sz="1800" dirty="0">
                <a:effectLst/>
                <a:hlinkClick r:id="rId3"/>
              </a:rPr>
              <a:t>https://www.hostinger.mx/tutoriales/http-vs-https</a:t>
            </a:r>
            <a:r>
              <a:rPr lang="es-MX" sz="1800" dirty="0">
                <a:effectLst/>
              </a:rPr>
              <a:t> </a:t>
            </a:r>
          </a:p>
          <a:p>
            <a:r>
              <a:rPr lang="es-MX" sz="1800" i="1" dirty="0">
                <a:effectLst/>
              </a:rPr>
              <a:t>HTTP y HTTPS: diferencia entre los protocolos de transferencia. AWS</a:t>
            </a:r>
            <a:r>
              <a:rPr lang="es-MX" sz="1800" dirty="0">
                <a:effectLst/>
              </a:rPr>
              <a:t>. (s. f.). Amazon Web </a:t>
            </a:r>
            <a:r>
              <a:rPr lang="es-MX" sz="1800" dirty="0" err="1">
                <a:effectLst/>
              </a:rPr>
              <a:t>Services</a:t>
            </a:r>
            <a:r>
              <a:rPr lang="es-MX" sz="1800" dirty="0">
                <a:effectLst/>
              </a:rPr>
              <a:t>, Inc. </a:t>
            </a:r>
            <a:r>
              <a:rPr lang="es-MX" sz="1800" dirty="0">
                <a:effectLst/>
                <a:hlinkClick r:id="rId4"/>
              </a:rPr>
              <a:t>https://aws.amazon.com/es/compare/the-difference-between-https-and-http/</a:t>
            </a:r>
            <a:r>
              <a:rPr lang="es-MX" sz="1800" dirty="0">
                <a:effectLst/>
              </a:rPr>
              <a:t> </a:t>
            </a:r>
          </a:p>
          <a:p>
            <a:endParaRPr lang="es-MX" sz="1800" dirty="0">
              <a:effectLst/>
              <a:latin typeface="+mj-lt"/>
            </a:endParaRPr>
          </a:p>
          <a:p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26086509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1C2831"/>
      </a:dk2>
      <a:lt2>
        <a:srgbClr val="F1F3F0"/>
      </a:lt2>
      <a:accent1>
        <a:srgbClr val="C929E7"/>
      </a:accent1>
      <a:accent2>
        <a:srgbClr val="6D1FD6"/>
      </a:accent2>
      <a:accent3>
        <a:srgbClr val="2B29E7"/>
      </a:accent3>
      <a:accent4>
        <a:srgbClr val="1765D5"/>
      </a:accent4>
      <a:accent5>
        <a:srgbClr val="27BBDA"/>
      </a:accent5>
      <a:accent6>
        <a:srgbClr val="15C399"/>
      </a:accent6>
      <a:hlink>
        <a:srgbClr val="3F93BF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</Template>
  <TotalTime>63</TotalTime>
  <Words>481</Words>
  <Application>Microsoft Office PowerPoint</Application>
  <PresentationFormat>Panorámica</PresentationFormat>
  <Paragraphs>49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Cambria</vt:lpstr>
      <vt:lpstr>Century Gothic</vt:lpstr>
      <vt:lpstr>BrushVTI</vt:lpstr>
      <vt:lpstr>http y https</vt:lpstr>
      <vt:lpstr>http </vt:lpstr>
      <vt:lpstr>Estructura del http</vt:lpstr>
      <vt:lpstr>http/2 y http/3</vt:lpstr>
      <vt:lpstr>https</vt:lpstr>
      <vt:lpstr>Capas de seguridad de HTTPS</vt:lpstr>
      <vt:lpstr>Presentación de PowerPoint</vt:lpstr>
      <vt:lpstr>http vs https</vt:lpstr>
      <vt:lpstr>Referencias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 y https</dc:title>
  <dc:creator>MARIANA SANCHEZ MANZANO</dc:creator>
  <cp:lastModifiedBy>MARIANA SANCHEZ MANZANO</cp:lastModifiedBy>
  <cp:revision>1</cp:revision>
  <dcterms:created xsi:type="dcterms:W3CDTF">2024-05-21T19:46:11Z</dcterms:created>
  <dcterms:modified xsi:type="dcterms:W3CDTF">2024-05-21T20:50:04Z</dcterms:modified>
</cp:coreProperties>
</file>

<file path=docProps/thumbnail.jpeg>
</file>